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907856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907856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2907856e_8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2907856e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2ce55c4a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2ce55c4a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2907856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2907856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290785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290785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02907856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02907856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2907856e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2907856e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02907856e_1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02907856e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02907856e_1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02907856e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2907856e_1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2907856e_1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2ce55c4af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2ce55c4af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2ce55c4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2ce55c4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2ce55c4a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2ce55c4a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2ce55c4a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2ce55c4a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2ce55c4a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2ce55c4a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2ce55c4a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2ce55c4a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2ce55c4af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2ce55c4af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ce55c4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ce55c4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290785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290785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290785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290785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ce55c4a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ce55c4a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ce55c4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ce55c4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2907856e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2907856e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2907856e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02907856e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Ocean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Cleanup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78" y="2998275"/>
            <a:ext cx="6004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Cindy Chang</a:t>
            </a: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| </a:t>
            </a:r>
            <a:r>
              <a:rPr b="1" lang="en-GB" sz="1400">
                <a:highlight>
                  <a:srgbClr val="F3F3F3"/>
                </a:highlight>
              </a:rPr>
              <a:t>Huyen Nguyen |</a:t>
            </a:r>
            <a:r>
              <a:rPr b="1" lang="en-GB" sz="1400">
                <a:highlight>
                  <a:srgbClr val="F3F3F3"/>
                </a:highlight>
              </a:rPr>
              <a:t> Jiakun Luo | </a:t>
            </a:r>
            <a:r>
              <a:rPr b="1" lang="en-GB" sz="1400">
                <a:highlight>
                  <a:srgbClr val="F3F3F3"/>
                </a:highlight>
              </a:rPr>
              <a:t>Aishwarya Bhangale</a:t>
            </a:r>
            <a:r>
              <a:rPr b="1" lang="en-GB" sz="1400">
                <a:highlight>
                  <a:srgbClr val="F3F3F3"/>
                </a:highlight>
              </a:rPr>
              <a:t>                 </a:t>
            </a:r>
            <a:endParaRPr b="1" sz="14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0" y="0"/>
            <a:ext cx="76884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Tiny Trash</a:t>
            </a:r>
            <a:r>
              <a:rPr lang="en-GB"/>
              <a:t> Items collected over time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75" y="786549"/>
            <a:ext cx="5821499" cy="4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4">
            <a:alphaModFix/>
          </a:blip>
          <a:srcRect b="0" l="0" r="0" t="88752"/>
          <a:stretch/>
        </p:blipFill>
        <p:spPr>
          <a:xfrm>
            <a:off x="356450" y="1636050"/>
            <a:ext cx="2537000" cy="3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413725" y="2181525"/>
            <a:ext cx="21909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Less Than 2.5 cm pieces: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Foam Pieces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Glass Pieces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Plastic Pieces (the most out of the three)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74675" y="48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</a:t>
            </a:r>
            <a:endParaRPr/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b="0" l="0" r="0" t="15009"/>
          <a:stretch/>
        </p:blipFill>
        <p:spPr>
          <a:xfrm>
            <a:off x="1645525" y="1364100"/>
            <a:ext cx="6629200" cy="33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727650" y="2453850"/>
            <a:ext cx="421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en-GB"/>
              <a:t>Organization</a:t>
            </a:r>
            <a:r>
              <a:rPr lang="en-GB"/>
              <a:t> Analysis</a:t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5087990" y="277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088009" y="3596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087990" y="101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5" name="Google Shape;295;p29"/>
          <p:cNvSpPr txBox="1"/>
          <p:nvPr>
            <p:ph idx="1" type="body"/>
          </p:nvPr>
        </p:nvSpPr>
        <p:spPr>
          <a:xfrm>
            <a:off x="5534900" y="98700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Are children the main power to cleanup? </a:t>
            </a:r>
            <a:endParaRPr sz="1400"/>
          </a:p>
        </p:txBody>
      </p:sp>
      <p:sp>
        <p:nvSpPr>
          <p:cNvPr id="296" name="Google Shape;296;p29"/>
          <p:cNvSpPr/>
          <p:nvPr/>
        </p:nvSpPr>
        <p:spPr>
          <a:xfrm>
            <a:off x="5087990" y="17938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7" name="Google Shape;297;p29"/>
          <p:cNvSpPr txBox="1"/>
          <p:nvPr>
            <p:ph idx="1" type="body"/>
          </p:nvPr>
        </p:nvSpPr>
        <p:spPr>
          <a:xfrm>
            <a:off x="5534900" y="269665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 individuals, on average, work more efficiently than groups?</a:t>
            </a:r>
            <a:endParaRPr sz="1400"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5534900" y="1752275"/>
            <a:ext cx="28329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Does children engagement increase the cleanup efficiency of group?</a:t>
            </a:r>
            <a:endParaRPr sz="1400"/>
          </a:p>
        </p:txBody>
      </p:sp>
      <p:sp>
        <p:nvSpPr>
          <p:cNvPr id="299" name="Google Shape;299;p29"/>
          <p:cNvSpPr txBox="1"/>
          <p:nvPr>
            <p:ph idx="1" type="body"/>
          </p:nvPr>
        </p:nvSpPr>
        <p:spPr>
          <a:xfrm>
            <a:off x="5534900" y="3500300"/>
            <a:ext cx="2832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What’s the relationship between group size and beach trash collection performance?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 Effect: What’s the</a:t>
            </a:r>
            <a:r>
              <a:rPr lang="en-GB"/>
              <a:t> children effect on cleanup?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187638" y="4264000"/>
            <a:ext cx="3523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Adults, but not children, are the majority contributors of ocean cleanup.</a:t>
            </a:r>
            <a:r>
              <a:rPr lang="en-GB" sz="1000"/>
              <a:t>  </a:t>
            </a:r>
            <a:r>
              <a:rPr lang="en-GB" sz="1100"/>
              <a:t> </a:t>
            </a:r>
            <a:endParaRPr sz="1100"/>
          </a:p>
        </p:txBody>
      </p:sp>
      <p:sp>
        <p:nvSpPr>
          <p:cNvPr id="306" name="Google Shape;306;p30"/>
          <p:cNvSpPr txBox="1"/>
          <p:nvPr>
            <p:ph idx="1" type="body"/>
          </p:nvPr>
        </p:nvSpPr>
        <p:spPr>
          <a:xfrm>
            <a:off x="5179275" y="4014100"/>
            <a:ext cx="3865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        </a:t>
            </a:r>
            <a:r>
              <a:rPr b="1" lang="en-GB" sz="1100">
                <a:solidFill>
                  <a:schemeClr val="dk2"/>
                </a:solidFill>
              </a:rPr>
              <a:t>If there are children in a group,</a:t>
            </a:r>
            <a:endParaRPr b="1" sz="11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Group members prefer to collect light-weight trashes rather than heavy items and they have motivation to spare more effort on beach cleanup.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88" y="1131000"/>
            <a:ext cx="3679625" cy="3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/>
        </p:nvSpPr>
        <p:spPr>
          <a:xfrm>
            <a:off x="3983000" y="1879775"/>
            <a:ext cx="1150500" cy="15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children have a positive influence on teams’ behaviors?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169225"/>
            <a:ext cx="3631723" cy="29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 flipH="1" rot="10800000">
            <a:off x="5829975" y="2917575"/>
            <a:ext cx="905700" cy="277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7603275" y="1317675"/>
            <a:ext cx="760500" cy="483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0"/>
          <p:cNvSpPr txBox="1"/>
          <p:nvPr/>
        </p:nvSpPr>
        <p:spPr>
          <a:xfrm>
            <a:off x="1494950" y="1280675"/>
            <a:ext cx="2170200" cy="4830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</a:t>
            </a:r>
            <a:r>
              <a:rPr lang="en-GB"/>
              <a:t>t: Does group affect the efficiency of cleanup?</a:t>
            </a:r>
            <a:endParaRPr/>
          </a:p>
        </p:txBody>
      </p: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187750" y="4010400"/>
            <a:ext cx="31287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Efficiency: Group &gt; Individual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Heavier garbage removal undertaker: Group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1" y="1131000"/>
            <a:ext cx="5007074" cy="2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4747725" y="3976450"/>
            <a:ext cx="4148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The size of groups impacts cleanup efficiency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Three peaks: 250, 800 and 2400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Cleanup efficiency &amp; extra benefit of one more members: size to be controlled under 800. 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0" y="1152963"/>
            <a:ext cx="3461050" cy="2742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1"/>
          <p:cNvCxnSpPr/>
          <p:nvPr/>
        </p:nvCxnSpPr>
        <p:spPr>
          <a:xfrm>
            <a:off x="1171400" y="1341050"/>
            <a:ext cx="483000" cy="119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2463325" y="1341050"/>
            <a:ext cx="760500" cy="241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1"/>
          <p:cNvCxnSpPr/>
          <p:nvPr/>
        </p:nvCxnSpPr>
        <p:spPr>
          <a:xfrm>
            <a:off x="7556125" y="1976000"/>
            <a:ext cx="1164000" cy="50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1"/>
          <p:cNvSpPr txBox="1"/>
          <p:nvPr/>
        </p:nvSpPr>
        <p:spPr>
          <a:xfrm rot="1287366">
            <a:off x="7694434" y="1920921"/>
            <a:ext cx="887398" cy="469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Efficiency </a:t>
            </a:r>
            <a:endParaRPr b="1"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684275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3275625" y="4010400"/>
            <a:ext cx="1164000" cy="6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Does group size matter?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527080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4483300" y="248150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0" y="470400"/>
            <a:ext cx="9144000" cy="898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Effect: How often do different size groups do cleanup?</a:t>
            </a:r>
            <a:endParaRPr/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00" y="1641425"/>
            <a:ext cx="5635175" cy="31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231900" y="1486200"/>
            <a:ext cx="1357800" cy="11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frequent cleanup organizations : Keep Pandolph County Beautul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48550" y="3514725"/>
            <a:ext cx="1324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Irregular Behaviour of smaller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1875850" y="28444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7224875" y="2672875"/>
            <a:ext cx="16872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representative data: each range contains insufficient number of groups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4041250" y="2908075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2309500" y="20475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265200" y="2551150"/>
            <a:ext cx="1291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cleanup organizations contributing most: SOLVE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3" name="Google Shape;343;p32"/>
          <p:cNvCxnSpPr>
            <a:stCxn id="338" idx="1"/>
          </p:cNvCxnSpPr>
          <p:nvPr/>
        </p:nvCxnSpPr>
        <p:spPr>
          <a:xfrm rot="10800000">
            <a:off x="1559050" y="3023575"/>
            <a:ext cx="316800" cy="8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2"/>
          <p:cNvCxnSpPr>
            <a:stCxn id="340" idx="3"/>
          </p:cNvCxnSpPr>
          <p:nvPr/>
        </p:nvCxnSpPr>
        <p:spPr>
          <a:xfrm>
            <a:off x="5647450" y="3058975"/>
            <a:ext cx="1639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2"/>
          <p:cNvCxnSpPr>
            <a:stCxn id="341" idx="1"/>
          </p:cNvCxnSpPr>
          <p:nvPr/>
        </p:nvCxnSpPr>
        <p:spPr>
          <a:xfrm rot="10800000">
            <a:off x="1565500" y="2234775"/>
            <a:ext cx="744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2"/>
          <p:cNvSpPr txBox="1"/>
          <p:nvPr/>
        </p:nvSpPr>
        <p:spPr>
          <a:xfrm>
            <a:off x="1812475" y="3301750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32"/>
          <p:cNvCxnSpPr/>
          <p:nvPr/>
        </p:nvCxnSpPr>
        <p:spPr>
          <a:xfrm flipH="1">
            <a:off x="1486975" y="3603550"/>
            <a:ext cx="325500" cy="214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53" name="Google Shape;353;p33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Ocean cleanup organizers want to predict: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With </a:t>
            </a:r>
            <a:r>
              <a:rPr b="1" lang="en-GB" sz="1800">
                <a:solidFill>
                  <a:srgbClr val="0000FF"/>
                </a:solidFill>
              </a:rPr>
              <a:t>an estimated amount of trash</a:t>
            </a:r>
            <a:r>
              <a:rPr lang="en-GB" sz="1800"/>
              <a:t> (</a:t>
            </a:r>
            <a:r>
              <a:rPr lang="en-GB" sz="1800">
                <a:solidFill>
                  <a:srgbClr val="434343"/>
                </a:solidFill>
              </a:rPr>
              <a:t>number of items, number of pounds</a:t>
            </a:r>
            <a:r>
              <a:rPr lang="en-GB" sz="1800"/>
              <a:t>), </a:t>
            </a:r>
            <a:r>
              <a:rPr lang="en-GB" sz="1800">
                <a:solidFill>
                  <a:srgbClr val="434343"/>
                </a:solidFill>
              </a:rPr>
              <a:t>on</a:t>
            </a:r>
            <a:r>
              <a:rPr b="1"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weekend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in 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August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within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five miles</a:t>
            </a:r>
            <a:r>
              <a:rPr lang="en-GB" sz="1800">
                <a:solidFill>
                  <a:srgbClr val="0000FF"/>
                </a:solidFill>
              </a:rPr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=&gt; how many people needed to do the cleanup?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GB" sz="1800">
                <a:solidFill>
                  <a:srgbClr val="434343"/>
                </a:solidFill>
              </a:rPr>
              <a:t>Data Preprocessing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Exploratory data analysis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Data Normalization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Missing-value treatment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Feature engineering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Model development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           (please see our jupyter notebook file)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0" y="0"/>
            <a:ext cx="27999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b="0" l="467" r="0" t="1302"/>
          <a:stretch/>
        </p:blipFill>
        <p:spPr>
          <a:xfrm>
            <a:off x="199825" y="636450"/>
            <a:ext cx="8807400" cy="43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108375" y="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3216500" y="316950"/>
            <a:ext cx="3694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Metrics: RMSE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baseline: 163.47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of our model: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83.57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Lasso linear regression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86.77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316900" y="515250"/>
            <a:ext cx="2169600" cy="11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Data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Training set: 75%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set: 25%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10-fold cross-validation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6644425" y="533250"/>
            <a:ext cx="36945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Features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Items Collected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Month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Weekend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Pounds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Plastic Pieces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Foam Pieces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Glass Pieces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2054150"/>
            <a:ext cx="6136550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486390" y="810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815200" y="713875"/>
            <a:ext cx="4806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Exploratory Data Analysis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State-wise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Type of trash collected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 effect of individuals and groups on beach cleanup</a:t>
            </a:r>
            <a:r>
              <a:rPr b="1" lang="en-GB" sz="1800"/>
              <a:t>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" name="Google Shape;185;p19"/>
          <p:cNvSpPr/>
          <p:nvPr/>
        </p:nvSpPr>
        <p:spPr>
          <a:xfrm>
            <a:off x="410190" y="3632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857100" y="3536500"/>
            <a:ext cx="80274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Recommendations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Organization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CleanSwell apps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Technology like floating garbage collectors and plastic detecting drones </a:t>
            </a:r>
            <a:endParaRPr sz="1800"/>
          </a:p>
        </p:txBody>
      </p:sp>
      <p:sp>
        <p:nvSpPr>
          <p:cNvPr id="187" name="Google Shape;187;p19"/>
          <p:cNvSpPr/>
          <p:nvPr/>
        </p:nvSpPr>
        <p:spPr>
          <a:xfrm>
            <a:off x="442609" y="2638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11675" y="2530975"/>
            <a:ext cx="8027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Prediction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Prediction of human resources for ocean cleanup in the US in the future.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/>
        </p:nvSpPr>
        <p:spPr>
          <a:xfrm>
            <a:off x="2164725" y="2036725"/>
            <a:ext cx="5325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Recommendations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/>
        </p:nvSpPr>
        <p:spPr>
          <a:xfrm>
            <a:off x="2988100" y="357325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Data collection process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01925" y="1436650"/>
            <a:ext cx="8813700" cy="300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Improve Cleanswell Apps: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should not be records where there are 0 people who cleaned up the beaches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should not be records where there are 0 people who cleaned up the beaches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Add more features indicating beach area, the methods to collect trash (using machine, by hand, etc)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Trash Types: No need to sub-classify items collected to a very specific level; rather classify broader categories that people would easily understand, would  minimum user effort and increase data quality.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ynchronize Trash categories with website form.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8"/>
          <p:cNvSpPr txBox="1"/>
          <p:nvPr>
            <p:ph idx="1" type="subTitle"/>
          </p:nvPr>
        </p:nvSpPr>
        <p:spPr>
          <a:xfrm>
            <a:off x="101925" y="357325"/>
            <a:ext cx="90951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Recommendations</a:t>
            </a:r>
            <a:r>
              <a:rPr lang="en-GB" sz="2400"/>
              <a:t> 1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idx="1" type="subTitle"/>
          </p:nvPr>
        </p:nvSpPr>
        <p:spPr>
          <a:xfrm>
            <a:off x="0" y="0"/>
            <a:ext cx="9095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Recommendations 2 - </a:t>
            </a:r>
            <a:r>
              <a:rPr lang="en-GB" sz="2400">
                <a:solidFill>
                  <a:srgbClr val="000000"/>
                </a:solidFill>
              </a:rPr>
              <a:t>Data analysis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392" name="Google Shape;392;p39"/>
          <p:cNvSpPr txBox="1"/>
          <p:nvPr/>
        </p:nvSpPr>
        <p:spPr>
          <a:xfrm>
            <a:off x="672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high population density areas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inner states with significant water bodies like lakes and rivers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3124150" y="725275"/>
            <a:ext cx="28857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Distribute cleanup events more evenly throughout the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Leverage Machines for the huge amount of 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Human Resource should be concentrated on picking up larger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60098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 the group’s diversity by teaming adults and children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Upon adding a new member to a large group, it does not improve the cleanup efficiency, so medium sized groups(&lt;800) need to be formed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People perform cleanup more frequently  when with NGOs compared to private groups. So, people should be encouraged to join NGOs for beach cleanups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229625" y="797725"/>
            <a:ext cx="26682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State-Wise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3248125" y="833950"/>
            <a:ext cx="2342400" cy="42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Trash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170075" y="833950"/>
            <a:ext cx="28056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Organization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/>
        </p:nvSpPr>
        <p:spPr>
          <a:xfrm>
            <a:off x="3244475" y="178125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Prediction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101925" y="1436650"/>
            <a:ext cx="8813700" cy="66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Estimate the human resources allocation for a certain area based on the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estimated amount of trash (number of items, number of pounds), date, and seasonality.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=&gt; recommendation system that will be potentially helpful for environmentalists to estimate and optimize human resource recruitment in their campaigns.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0"/>
          <p:cNvSpPr txBox="1"/>
          <p:nvPr>
            <p:ph idx="1" type="subTitle"/>
          </p:nvPr>
        </p:nvSpPr>
        <p:spPr>
          <a:xfrm>
            <a:off x="24450" y="152400"/>
            <a:ext cx="90951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Recommendations 3</a:t>
            </a:r>
            <a:r>
              <a:rPr lang="en-GB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idx="1" type="subTitle"/>
          </p:nvPr>
        </p:nvSpPr>
        <p:spPr>
          <a:xfrm>
            <a:off x="0" y="0"/>
            <a:ext cx="8064300" cy="86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Recommendations - Technical solutions that enhance the human resource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971725"/>
            <a:ext cx="5291700" cy="373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180" y="971725"/>
            <a:ext cx="3395100" cy="23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41"/>
          <p:cNvSpPr txBox="1"/>
          <p:nvPr/>
        </p:nvSpPr>
        <p:spPr>
          <a:xfrm>
            <a:off x="5643225" y="3754025"/>
            <a:ext cx="3315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Ocean cleanup machine for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tiny trash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from Da Nang beach in Vietnam.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949250"/>
            <a:ext cx="6637500" cy="39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42"/>
          <p:cNvSpPr txBox="1"/>
          <p:nvPr/>
        </p:nvSpPr>
        <p:spPr>
          <a:xfrm>
            <a:off x="217550" y="219150"/>
            <a:ext cx="8576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Floating trash collectors for tiny trash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7039325" y="1063350"/>
            <a:ext cx="1629900" cy="363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These can be set up a little distance from beach shore lines so that trash is not washed away into the deep waters but rather collected and recycled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/>
        </p:nvSpPr>
        <p:spPr>
          <a:xfrm>
            <a:off x="157175" y="399275"/>
            <a:ext cx="4563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Beach Cleaning Drones 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25" y="1227900"/>
            <a:ext cx="4150200" cy="324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43"/>
          <p:cNvSpPr txBox="1"/>
          <p:nvPr/>
        </p:nvSpPr>
        <p:spPr>
          <a:xfrm>
            <a:off x="108875" y="1227900"/>
            <a:ext cx="4068900" cy="354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These AI driven drones have the capability of detecting plastic in the sand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This way people can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pinpoint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their clean-up efforts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Eg: This drone could fly on a handful of beaches and record data about how much plastic waste exists on each beach. This way cleanup groups/individuals can more efficiently select beaches to clean.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/>
        </p:nvSpPr>
        <p:spPr>
          <a:xfrm>
            <a:off x="2223675" y="2306975"/>
            <a:ext cx="3247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 Questions?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727650" y="24538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GB"/>
              <a:t>State-Wise Analysis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058390" y="233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05291" y="2256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are the states that produce the maximum and minimum trash (in pounds)?</a:t>
            </a:r>
            <a:endParaRPr sz="1400"/>
          </a:p>
        </p:txBody>
      </p:sp>
      <p:sp>
        <p:nvSpPr>
          <p:cNvPr id="196" name="Google Shape;196;p20"/>
          <p:cNvSpPr/>
          <p:nvPr/>
        </p:nvSpPr>
        <p:spPr>
          <a:xfrm>
            <a:off x="50146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55053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might have problems of human resources allocation for ocean cleanup?</a:t>
            </a:r>
            <a:endParaRPr sz="1400"/>
          </a:p>
        </p:txBody>
      </p:sp>
      <p:sp>
        <p:nvSpPr>
          <p:cNvPr id="198" name="Google Shape;198;p20"/>
          <p:cNvSpPr/>
          <p:nvPr/>
        </p:nvSpPr>
        <p:spPr>
          <a:xfrm>
            <a:off x="5058390" y="1114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5505291" y="10832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perform a </a:t>
            </a:r>
            <a:r>
              <a:rPr b="1" lang="en-GB" sz="1400"/>
              <a:t>highest </a:t>
            </a:r>
            <a:r>
              <a:rPr lang="en-GB" sz="1400"/>
              <a:t>number of cleanups and which perform the </a:t>
            </a:r>
            <a:r>
              <a:rPr b="1" lang="en-GB" sz="1400"/>
              <a:t>lowest</a:t>
            </a:r>
            <a:r>
              <a:rPr lang="en-GB" sz="1400"/>
              <a:t>?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1133950" y="608925"/>
            <a:ext cx="5801700" cy="1178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California and Florida: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Have more than  8000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cleanup records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3000 more cleanup records than all the other states combined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00" y="1787625"/>
            <a:ext cx="7553276" cy="335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1"/>
          <p:cNvSpPr txBox="1"/>
          <p:nvPr/>
        </p:nvSpPr>
        <p:spPr>
          <a:xfrm>
            <a:off x="2196075" y="2036475"/>
            <a:ext cx="1146600" cy="8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152" y="210850"/>
            <a:ext cx="1713375" cy="824025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1"/>
          <p:cNvSpPr txBox="1"/>
          <p:nvPr/>
        </p:nvSpPr>
        <p:spPr>
          <a:xfrm>
            <a:off x="3803525" y="2860575"/>
            <a:ext cx="639900" cy="18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24375" y="850"/>
            <a:ext cx="5662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states are actively cleaning?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113775" y="3997675"/>
            <a:ext cx="4590600" cy="92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253,343,400 pounds of trash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on the US beaches alone, all the states combined, have been able to collect only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4.77%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of all this trash, according to the dataset.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10237" l="0" r="28186" t="24347"/>
          <a:stretch/>
        </p:blipFill>
        <p:spPr>
          <a:xfrm>
            <a:off x="113775" y="504350"/>
            <a:ext cx="6566477" cy="3311126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8" y="3225400"/>
            <a:ext cx="1323975" cy="51435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 txBox="1"/>
          <p:nvPr/>
        </p:nvSpPr>
        <p:spPr>
          <a:xfrm>
            <a:off x="113775" y="443975"/>
            <a:ext cx="6118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Total Pounds Collected in Each State( 2015-2019)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00" y="2928500"/>
            <a:ext cx="3730901" cy="2188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2"/>
          <p:cNvSpPr txBox="1"/>
          <p:nvPr/>
        </p:nvSpPr>
        <p:spPr>
          <a:xfrm>
            <a:off x="6054500" y="2888925"/>
            <a:ext cx="2775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States by their Coastal 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6699425" y="1034600"/>
            <a:ext cx="2463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- High population density areas such as: DC, New York, have very low number of pounds collected, but these states do have a good no.of lake and river bodies population density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33025" y="49125"/>
            <a:ext cx="6566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96825" y="61200"/>
            <a:ext cx="596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Which states collect what amount of trash(in pounds)?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0" y="4033625"/>
            <a:ext cx="6182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Items Collected Per Person</a:t>
            </a:r>
            <a:r>
              <a:rPr lang="en-GB" sz="2100">
                <a:latin typeface="Lato"/>
                <a:ea typeface="Lato"/>
                <a:cs typeface="Lato"/>
                <a:sym typeface="Lato"/>
              </a:rPr>
              <a:t> = Total Items collected           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No. of people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182075" y="2947550"/>
            <a:ext cx="2740800" cy="2076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Florida have collected a lot of beach trash through a lot of beach cleanup events actually see each person collecting very few trash items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3" y="62000"/>
            <a:ext cx="5772899" cy="3681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0" name="Google Shape;230;p23"/>
          <p:cNvCxnSpPr/>
          <p:nvPr/>
        </p:nvCxnSpPr>
        <p:spPr>
          <a:xfrm flipH="1" rot="10800000">
            <a:off x="3495325" y="4456200"/>
            <a:ext cx="2511300" cy="1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3"/>
          <p:cNvSpPr txBox="1"/>
          <p:nvPr/>
        </p:nvSpPr>
        <p:spPr>
          <a:xfrm>
            <a:off x="2464600" y="822275"/>
            <a:ext cx="3000000" cy="135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see that there is a huge difference between the items collected per person in various states. This intrigued us into exploring the type of trash collected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6109625" y="532100"/>
            <a:ext cx="2740800" cy="99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Are we collecting the same items per beach cleanup or are you slower?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736725" y="145725"/>
            <a:ext cx="4455300" cy="2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Items Collected Per Person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727650" y="245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en-GB"/>
              <a:t>Trash-Type</a:t>
            </a:r>
            <a:r>
              <a:rPr lang="en-GB"/>
              <a:t> Analysis</a:t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5058409" y="3937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0" name="Google Shape;240;p24"/>
          <p:cNvSpPr txBox="1"/>
          <p:nvPr>
            <p:ph idx="1" type="body"/>
          </p:nvPr>
        </p:nvSpPr>
        <p:spPr>
          <a:xfrm>
            <a:off x="5503712" y="3841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collecting Tiny trash require more human resource compared to Larger trash? </a:t>
            </a:r>
            <a:endParaRPr sz="1400"/>
          </a:p>
        </p:txBody>
      </p:sp>
      <p:sp>
        <p:nvSpPr>
          <p:cNvPr id="241" name="Google Shape;241;p24"/>
          <p:cNvSpPr/>
          <p:nvPr/>
        </p:nvSpPr>
        <p:spPr>
          <a:xfrm>
            <a:off x="5058390" y="103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5505291" y="1006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Which types of trash are collected in each state?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3" name="Google Shape;243;p24"/>
          <p:cNvSpPr/>
          <p:nvPr/>
        </p:nvSpPr>
        <p:spPr>
          <a:xfrm>
            <a:off x="5058409" y="25203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5503712" y="242413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has trash collection changed over time by trash types?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626050"/>
            <a:ext cx="6330726" cy="4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-37475" y="66750"/>
            <a:ext cx="9335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Number of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Trash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Items I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 each State For Each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6713825" y="882925"/>
            <a:ext cx="2294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629200" y="865075"/>
            <a:ext cx="229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6629200" y="1194200"/>
            <a:ext cx="2143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Common Types: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Cigarette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Plastic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281225" y="108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Trash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over time</a:t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3">
            <a:alphaModFix/>
          </a:blip>
          <a:srcRect b="1362" l="0" r="0" t="3344"/>
          <a:stretch/>
        </p:blipFill>
        <p:spPr>
          <a:xfrm>
            <a:off x="2487150" y="647700"/>
            <a:ext cx="6612026" cy="43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25" y="3250075"/>
            <a:ext cx="1463700" cy="18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6"/>
          <p:cNvCxnSpPr/>
          <p:nvPr/>
        </p:nvCxnSpPr>
        <p:spPr>
          <a:xfrm flipH="1" rot="10800000">
            <a:off x="3417800" y="643550"/>
            <a:ext cx="55917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6"/>
          <p:cNvSpPr txBox="1"/>
          <p:nvPr/>
        </p:nvSpPr>
        <p:spPr>
          <a:xfrm rot="-467">
            <a:off x="3395324" y="108565"/>
            <a:ext cx="2207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" name="Google Shape;264;p26"/>
          <p:cNvCxnSpPr/>
          <p:nvPr/>
        </p:nvCxnSpPr>
        <p:spPr>
          <a:xfrm rot="10800000">
            <a:off x="5869363" y="6499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6"/>
          <p:cNvCxnSpPr/>
          <p:nvPr/>
        </p:nvCxnSpPr>
        <p:spPr>
          <a:xfrm rot="10800000">
            <a:off x="6324338" y="235200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6"/>
          <p:cNvCxnSpPr/>
          <p:nvPr/>
        </p:nvCxnSpPr>
        <p:spPr>
          <a:xfrm rot="10800000">
            <a:off x="75300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6"/>
          <p:cNvCxnSpPr/>
          <p:nvPr/>
        </p:nvCxnSpPr>
        <p:spPr>
          <a:xfrm rot="10800000">
            <a:off x="69204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6"/>
          <p:cNvCxnSpPr/>
          <p:nvPr/>
        </p:nvCxnSpPr>
        <p:spPr>
          <a:xfrm rot="10800000">
            <a:off x="8596888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6"/>
          <p:cNvCxnSpPr/>
          <p:nvPr/>
        </p:nvCxnSpPr>
        <p:spPr>
          <a:xfrm rot="10800000">
            <a:off x="5174613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6"/>
          <p:cNvCxnSpPr/>
          <p:nvPr/>
        </p:nvCxnSpPr>
        <p:spPr>
          <a:xfrm rot="10800000">
            <a:off x="39892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6"/>
          <p:cNvCxnSpPr/>
          <p:nvPr/>
        </p:nvCxnSpPr>
        <p:spPr>
          <a:xfrm rot="10800000">
            <a:off x="8110563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6"/>
          <p:cNvSpPr txBox="1"/>
          <p:nvPr/>
        </p:nvSpPr>
        <p:spPr>
          <a:xfrm rot="-467">
            <a:off x="163550" y="1392804"/>
            <a:ext cx="2207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ICC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Earth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National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World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